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0" r:id="rId3"/>
    <p:sldId id="263" r:id="rId4"/>
    <p:sldId id="261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6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E27B2-D327-43AD-82B2-E5858F64DBF9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93679-D106-4E39-B755-582B0ED81F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64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789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51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83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66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2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4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128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72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63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25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66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CFF663-C469-492F-A094-452AC6328F44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1405A4-6464-45F2-8879-8DD21C3E8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30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図 72">
            <a:extLst>
              <a:ext uri="{FF2B5EF4-FFF2-40B4-BE49-F238E27FC236}">
                <a16:creationId xmlns:a16="http://schemas.microsoft.com/office/drawing/2014/main" id="{2CE0CDEF-9EC4-C7FA-7733-12DD3B3E1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3" y="895646"/>
            <a:ext cx="8775032" cy="4673534"/>
          </a:xfrm>
          <a:prstGeom prst="rect">
            <a:avLst/>
          </a:prstGeom>
        </p:spPr>
      </p:pic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1C2A119-07DF-D0F9-14A3-F892D740DCDA}"/>
              </a:ext>
            </a:extLst>
          </p:cNvPr>
          <p:cNvSpPr txBox="1"/>
          <p:nvPr/>
        </p:nvSpPr>
        <p:spPr>
          <a:xfrm>
            <a:off x="2603352" y="282333"/>
            <a:ext cx="39372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100" b="1">
                <a:solidFill>
                  <a:srgbClr val="002060"/>
                </a:solidFill>
              </a:rPr>
              <a:t>TPM</a:t>
            </a:r>
            <a:r>
              <a:rPr lang="ja-JP" altLang="en-US" sz="2100" b="1">
                <a:solidFill>
                  <a:srgbClr val="002060"/>
                </a:solidFill>
              </a:rPr>
              <a:t>モデル：板金加工業者の例</a:t>
            </a:r>
          </a:p>
        </p:txBody>
      </p:sp>
    </p:spTree>
    <p:extLst>
      <p:ext uri="{BB962C8B-B14F-4D97-AF65-F5344CB8AC3E}">
        <p14:creationId xmlns:p14="http://schemas.microsoft.com/office/powerpoint/2010/main" val="2146834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59FF15F-FDAB-2C86-D828-A04D7F77C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268278"/>
              </p:ext>
            </p:extLst>
          </p:nvPr>
        </p:nvGraphicFramePr>
        <p:xfrm>
          <a:off x="68179" y="1018673"/>
          <a:ext cx="9007642" cy="5614733"/>
        </p:xfrm>
        <a:graphic>
          <a:graphicData uri="http://schemas.openxmlformats.org/drawingml/2006/table">
            <a:tbl>
              <a:tblPr/>
              <a:tblGrid>
                <a:gridCol w="2434988">
                  <a:extLst>
                    <a:ext uri="{9D8B030D-6E8A-4147-A177-3AD203B41FA5}">
                      <a16:colId xmlns:a16="http://schemas.microsoft.com/office/drawing/2014/main" val="1477751323"/>
                    </a:ext>
                  </a:extLst>
                </a:gridCol>
                <a:gridCol w="2153280">
                  <a:extLst>
                    <a:ext uri="{9D8B030D-6E8A-4147-A177-3AD203B41FA5}">
                      <a16:colId xmlns:a16="http://schemas.microsoft.com/office/drawing/2014/main" val="1519882074"/>
                    </a:ext>
                  </a:extLst>
                </a:gridCol>
                <a:gridCol w="1982567">
                  <a:extLst>
                    <a:ext uri="{9D8B030D-6E8A-4147-A177-3AD203B41FA5}">
                      <a16:colId xmlns:a16="http://schemas.microsoft.com/office/drawing/2014/main" val="3409015604"/>
                    </a:ext>
                  </a:extLst>
                </a:gridCol>
                <a:gridCol w="2436807">
                  <a:extLst>
                    <a:ext uri="{9D8B030D-6E8A-4147-A177-3AD203B41FA5}">
                      <a16:colId xmlns:a16="http://schemas.microsoft.com/office/drawing/2014/main" val="811273352"/>
                    </a:ext>
                  </a:extLst>
                </a:gridCol>
              </a:tblGrid>
              <a:tr h="528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6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Technology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6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Performance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6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Market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318628"/>
                  </a:ext>
                </a:extLst>
              </a:tr>
              <a:tr h="3848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3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何ができるか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3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どんな価値を提供できるか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3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どんな市場に必要とされるか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247631"/>
                  </a:ext>
                </a:extLst>
              </a:tr>
              <a:tr h="444755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加工技術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加工サイズ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加工材質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製品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153356"/>
                  </a:ext>
                </a:extLst>
              </a:tr>
              <a:tr h="444755">
                <a:tc rowSpan="5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6479080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精度　寸法公差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520693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953576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生産体制　得意ロット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業界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03810"/>
                  </a:ext>
                </a:extLst>
              </a:tr>
              <a:tr h="6335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4379063"/>
                  </a:ext>
                </a:extLst>
              </a:tr>
              <a:tr h="444755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保有設備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578690"/>
                  </a:ext>
                </a:extLst>
              </a:tr>
              <a:tr h="63351">
                <a:tc rowSpan="7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78836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品質・コスト・納期　優先順位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設計・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</a:t>
                      </a:r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VE</a:t>
                      </a:r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提案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593422"/>
                  </a:ext>
                </a:extLst>
              </a:tr>
              <a:tr h="6335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333008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ユーザー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132248"/>
                  </a:ext>
                </a:extLst>
              </a:tr>
              <a:tr h="6335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112063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地域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提供体制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750187"/>
                  </a:ext>
                </a:extLst>
              </a:tr>
              <a:tr h="4447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148" marR="5148" marT="5148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11694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93DB708-527B-64E5-A2A3-9D071774FCE0}"/>
              </a:ext>
            </a:extLst>
          </p:cNvPr>
          <p:cNvSpPr txBox="1"/>
          <p:nvPr/>
        </p:nvSpPr>
        <p:spPr>
          <a:xfrm>
            <a:off x="1937857" y="303230"/>
            <a:ext cx="592181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b="1">
                <a:solidFill>
                  <a:srgbClr val="002060"/>
                </a:solidFill>
              </a:rPr>
              <a:t>受託加工の事業概要を可視化させる</a:t>
            </a:r>
            <a:r>
              <a:rPr lang="en-US" altLang="ja-JP" sz="2100" b="1">
                <a:solidFill>
                  <a:srgbClr val="002060"/>
                </a:solidFill>
              </a:rPr>
              <a:t>TPM</a:t>
            </a:r>
            <a:r>
              <a:rPr lang="ja-JP" altLang="en-US" sz="2100" b="1">
                <a:solidFill>
                  <a:srgbClr val="002060"/>
                </a:solidFill>
              </a:rPr>
              <a:t>モデル</a:t>
            </a:r>
          </a:p>
        </p:txBody>
      </p:sp>
    </p:spTree>
    <p:extLst>
      <p:ext uri="{BB962C8B-B14F-4D97-AF65-F5344CB8AC3E}">
        <p14:creationId xmlns:p14="http://schemas.microsoft.com/office/powerpoint/2010/main" val="23058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8E3DB46-A28F-4348-CD97-324FD9261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063130"/>
              </p:ext>
            </p:extLst>
          </p:nvPr>
        </p:nvGraphicFramePr>
        <p:xfrm>
          <a:off x="131344" y="628032"/>
          <a:ext cx="8860256" cy="6075973"/>
        </p:xfrm>
        <a:graphic>
          <a:graphicData uri="http://schemas.openxmlformats.org/drawingml/2006/table">
            <a:tbl>
              <a:tblPr/>
              <a:tblGrid>
                <a:gridCol w="8860256">
                  <a:extLst>
                    <a:ext uri="{9D8B030D-6E8A-4147-A177-3AD203B41FA5}">
                      <a16:colId xmlns:a16="http://schemas.microsoft.com/office/drawing/2014/main" val="876376053"/>
                    </a:ext>
                  </a:extLst>
                </a:gridCol>
              </a:tblGrid>
              <a:tr h="5116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Technology</a:t>
                      </a:r>
                      <a:r>
                        <a:rPr lang="ja-JP" altLang="en-US" sz="24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｜何ができるか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483825"/>
                  </a:ext>
                </a:extLst>
              </a:tr>
              <a:tr h="474353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加工技術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929904"/>
                  </a:ext>
                </a:extLst>
              </a:tr>
              <a:tr h="229984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8709565"/>
                  </a:ext>
                </a:extLst>
              </a:tr>
              <a:tr h="49031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保有設備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3966"/>
                  </a:ext>
                </a:extLst>
              </a:tr>
              <a:tr h="229984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57337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B1B693-10C9-31D4-7AEE-151EA01F751C}"/>
              </a:ext>
            </a:extLst>
          </p:cNvPr>
          <p:cNvSpPr txBox="1"/>
          <p:nvPr/>
        </p:nvSpPr>
        <p:spPr>
          <a:xfrm>
            <a:off x="1889731" y="153996"/>
            <a:ext cx="592181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b="1">
                <a:solidFill>
                  <a:srgbClr val="002060"/>
                </a:solidFill>
              </a:rPr>
              <a:t>受託加工の事業概要を可視化させる</a:t>
            </a:r>
            <a:r>
              <a:rPr lang="en-US" altLang="ja-JP" sz="2100" b="1">
                <a:solidFill>
                  <a:srgbClr val="002060"/>
                </a:solidFill>
              </a:rPr>
              <a:t>TPM</a:t>
            </a:r>
            <a:r>
              <a:rPr lang="ja-JP" altLang="en-US" sz="2100" b="1">
                <a:solidFill>
                  <a:srgbClr val="002060"/>
                </a:solidFill>
              </a:rPr>
              <a:t>モデル</a:t>
            </a:r>
          </a:p>
        </p:txBody>
      </p:sp>
    </p:spTree>
    <p:extLst>
      <p:ext uri="{BB962C8B-B14F-4D97-AF65-F5344CB8AC3E}">
        <p14:creationId xmlns:p14="http://schemas.microsoft.com/office/powerpoint/2010/main" val="2861818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2ABE083-822F-4FD7-57F5-77353902B73B}"/>
              </a:ext>
            </a:extLst>
          </p:cNvPr>
          <p:cNvSpPr txBox="1"/>
          <p:nvPr/>
        </p:nvSpPr>
        <p:spPr>
          <a:xfrm>
            <a:off x="1889731" y="153996"/>
            <a:ext cx="592181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b="1">
                <a:solidFill>
                  <a:srgbClr val="002060"/>
                </a:solidFill>
              </a:rPr>
              <a:t>受託加工の事業概要を可視化させる</a:t>
            </a:r>
            <a:r>
              <a:rPr lang="en-US" altLang="ja-JP" sz="2100" b="1">
                <a:solidFill>
                  <a:srgbClr val="002060"/>
                </a:solidFill>
              </a:rPr>
              <a:t>TPM</a:t>
            </a:r>
            <a:r>
              <a:rPr lang="ja-JP" altLang="en-US" sz="2100" b="1">
                <a:solidFill>
                  <a:srgbClr val="002060"/>
                </a:solidFill>
              </a:rPr>
              <a:t>モデル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19604306-E121-4B50-15DE-79A809A7E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332136"/>
              </p:ext>
            </p:extLst>
          </p:nvPr>
        </p:nvGraphicFramePr>
        <p:xfrm>
          <a:off x="131344" y="628033"/>
          <a:ext cx="8876297" cy="6005375"/>
        </p:xfrm>
        <a:graphic>
          <a:graphicData uri="http://schemas.openxmlformats.org/drawingml/2006/table">
            <a:tbl>
              <a:tblPr/>
              <a:tblGrid>
                <a:gridCol w="4436623">
                  <a:extLst>
                    <a:ext uri="{9D8B030D-6E8A-4147-A177-3AD203B41FA5}">
                      <a16:colId xmlns:a16="http://schemas.microsoft.com/office/drawing/2014/main" val="876376053"/>
                    </a:ext>
                  </a:extLst>
                </a:gridCol>
                <a:gridCol w="4439674">
                  <a:extLst>
                    <a:ext uri="{9D8B030D-6E8A-4147-A177-3AD203B41FA5}">
                      <a16:colId xmlns:a16="http://schemas.microsoft.com/office/drawing/2014/main" val="155307911"/>
                    </a:ext>
                  </a:extLst>
                </a:gridCol>
              </a:tblGrid>
              <a:tr h="4930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Performance</a:t>
                      </a:r>
                      <a:r>
                        <a:rPr lang="ja-JP" altLang="en-US" sz="24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｜どんな価値を提供できるか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483825"/>
                  </a:ext>
                </a:extLst>
              </a:tr>
              <a:tr h="42625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加工サイズ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加工材質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929904"/>
                  </a:ext>
                </a:extLst>
              </a:tr>
              <a:tr h="679618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8709565"/>
                  </a:ext>
                </a:extLst>
              </a:tr>
              <a:tr h="41204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寸法公差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182136"/>
                  </a:ext>
                </a:extLst>
              </a:tr>
              <a:tr h="679618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144608"/>
                  </a:ext>
                </a:extLst>
              </a:tr>
              <a:tr h="41204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生産体制　得意ロット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132116"/>
                  </a:ext>
                </a:extLst>
              </a:tr>
              <a:tr h="679618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087302"/>
                  </a:ext>
                </a:extLst>
              </a:tr>
              <a:tr h="451901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品質・コスト・納期　優先順位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設計・</a:t>
                      </a:r>
                      <a:r>
                        <a:rPr lang="en-US" altLang="ja-JP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VA</a:t>
                      </a:r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r>
                        <a:rPr lang="en-US" altLang="ja-JP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VE</a:t>
                      </a:r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提案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3966"/>
                  </a:ext>
                </a:extLst>
              </a:tr>
              <a:tr h="679618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573375"/>
                  </a:ext>
                </a:extLst>
              </a:tr>
              <a:tr h="41204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地域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提供体制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56401"/>
                  </a:ext>
                </a:extLst>
              </a:tr>
              <a:tr h="679618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3907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211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6D98448-C928-46FC-AD4B-C799288BD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775555"/>
              </p:ext>
            </p:extLst>
          </p:nvPr>
        </p:nvGraphicFramePr>
        <p:xfrm>
          <a:off x="131344" y="628032"/>
          <a:ext cx="8860256" cy="6075973"/>
        </p:xfrm>
        <a:graphic>
          <a:graphicData uri="http://schemas.openxmlformats.org/drawingml/2006/table">
            <a:tbl>
              <a:tblPr/>
              <a:tblGrid>
                <a:gridCol w="4430128">
                  <a:extLst>
                    <a:ext uri="{9D8B030D-6E8A-4147-A177-3AD203B41FA5}">
                      <a16:colId xmlns:a16="http://schemas.microsoft.com/office/drawing/2014/main" val="876376053"/>
                    </a:ext>
                  </a:extLst>
                </a:gridCol>
                <a:gridCol w="4430128">
                  <a:extLst>
                    <a:ext uri="{9D8B030D-6E8A-4147-A177-3AD203B41FA5}">
                      <a16:colId xmlns:a16="http://schemas.microsoft.com/office/drawing/2014/main" val="1665769634"/>
                    </a:ext>
                  </a:extLst>
                </a:gridCol>
              </a:tblGrid>
              <a:tr h="51162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Market</a:t>
                      </a:r>
                      <a:r>
                        <a:rPr lang="ja-JP" altLang="en-US" sz="24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｜どんな市場に必要とされるか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2400" b="0" i="0" u="none" strike="noStrike">
                        <a:solidFill>
                          <a:srgbClr val="FFFFFF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483825"/>
                  </a:ext>
                </a:extLst>
              </a:tr>
              <a:tr h="47435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製品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ja-JP" altLang="en-US" sz="17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929904"/>
                  </a:ext>
                </a:extLst>
              </a:tr>
              <a:tr h="2299843"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8709565"/>
                  </a:ext>
                </a:extLst>
              </a:tr>
              <a:tr h="49031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業界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ユーザー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83966"/>
                  </a:ext>
                </a:extLst>
              </a:tr>
              <a:tr h="229984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57337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E40FA2-EEB9-3D5B-9EC0-2009CCEE7119}"/>
              </a:ext>
            </a:extLst>
          </p:cNvPr>
          <p:cNvSpPr txBox="1"/>
          <p:nvPr/>
        </p:nvSpPr>
        <p:spPr>
          <a:xfrm>
            <a:off x="1889731" y="153996"/>
            <a:ext cx="592181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b="1">
                <a:solidFill>
                  <a:srgbClr val="002060"/>
                </a:solidFill>
              </a:rPr>
              <a:t>受託加工の事業概要を可視化させる</a:t>
            </a:r>
            <a:r>
              <a:rPr lang="en-US" altLang="ja-JP" sz="2100" b="1">
                <a:solidFill>
                  <a:srgbClr val="002060"/>
                </a:solidFill>
              </a:rPr>
              <a:t>TPM</a:t>
            </a:r>
            <a:r>
              <a:rPr lang="ja-JP" altLang="en-US" sz="2100" b="1">
                <a:solidFill>
                  <a:srgbClr val="002060"/>
                </a:solidFill>
              </a:rPr>
              <a:t>モデル</a:t>
            </a:r>
          </a:p>
        </p:txBody>
      </p:sp>
    </p:spTree>
    <p:extLst>
      <p:ext uri="{BB962C8B-B14F-4D97-AF65-F5344CB8AC3E}">
        <p14:creationId xmlns:p14="http://schemas.microsoft.com/office/powerpoint/2010/main" val="114603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183</Words>
  <Application>Microsoft Office PowerPoint</Application>
  <PresentationFormat>画面に合わせる (4:3)</PresentationFormat>
  <Paragraphs>65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正道 井上</dc:creator>
  <cp:lastModifiedBy>正道 井上</cp:lastModifiedBy>
  <cp:revision>6</cp:revision>
  <dcterms:created xsi:type="dcterms:W3CDTF">2025-03-27T05:43:26Z</dcterms:created>
  <dcterms:modified xsi:type="dcterms:W3CDTF">2025-04-30T05:13:14Z</dcterms:modified>
</cp:coreProperties>
</file>